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56" r:id="rId2"/>
    <p:sldId id="314" r:id="rId3"/>
    <p:sldId id="341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284" r:id="rId1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19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488C74-4C7D-4233-AE31-493247DED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59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4BC73-2695-4009-805A-9FDFEFCD07D7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/>
              <a:t>Образец подзаголовка</a:t>
            </a:r>
            <a:endParaRPr kumimoji="0" lang="en-US" dirty="0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5724128" y="3867894"/>
            <a:ext cx="1725568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altLang="ru-RU" dirty="0"/>
              <a:t>11 </a:t>
            </a:r>
            <a:r>
              <a:rPr lang="ru-RU" altLang="ru-RU" dirty="0"/>
              <a:t>июня 2015</a:t>
            </a:r>
          </a:p>
        </p:txBody>
      </p:sp>
      <p:pic>
        <p:nvPicPr>
          <p:cNvPr id="17" name="Picture 10" descr="C:\Users\igor.novikov\Desktop\cls_lo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2871"/>
          <a:stretch/>
        </p:blipFill>
        <p:spPr bwMode="auto">
          <a:xfrm>
            <a:off x="6412517" y="339503"/>
            <a:ext cx="2479963" cy="8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0100"/>
          </a:xfrm>
        </p:spPr>
        <p:txBody>
          <a:bodyPr/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024336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0100"/>
          </a:xfrm>
        </p:spPr>
        <p:txBody>
          <a:bodyPr/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3598"/>
            <a:ext cx="4038600" cy="3024336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3598"/>
            <a:ext cx="4038600" cy="3024336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67494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03598"/>
            <a:ext cx="4041648" cy="323374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6" y="1203598"/>
            <a:ext cx="4041775" cy="323374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1551259"/>
            <a:ext cx="4041648" cy="27486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5" y="1551259"/>
            <a:ext cx="4041775" cy="27486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555526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1347614"/>
            <a:ext cx="3383280" cy="28803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36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31590"/>
            <a:ext cx="4572000" cy="3096344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2"/>
          </p:nvPr>
        </p:nvSpPr>
        <p:spPr>
          <a:xfrm>
            <a:off x="5303520" y="1707654"/>
            <a:ext cx="3383280" cy="252028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0"/>
          </p:nvPr>
        </p:nvSpPr>
        <p:spPr>
          <a:xfrm>
            <a:off x="5292080" y="1059582"/>
            <a:ext cx="3394075" cy="495300"/>
          </a:xfrm>
        </p:spPr>
        <p:txBody>
          <a:bodyPr/>
          <a:lstStyle>
            <a:lvl1pPr marL="109728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29600" cy="800100"/>
          </a:xfrm>
        </p:spPr>
        <p:txBody>
          <a:bodyPr/>
          <a:lstStyle>
            <a:lvl1pPr>
              <a:tabLst>
                <a:tab pos="2239963" algn="l"/>
              </a:tabLst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 flipV="1">
            <a:off x="5410183" y="87474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1" y="147374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49492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75606"/>
            <a:ext cx="8229600" cy="3024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1" y="4371950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4458088"/>
            <a:ext cx="9144000" cy="685412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4426915"/>
            <a:ext cx="9144001" cy="6234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42" name="Picture 10" descr="C:\Users\igor.novikov\Desktop\cls_log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2871"/>
          <a:stretch/>
        </p:blipFill>
        <p:spPr bwMode="auto">
          <a:xfrm>
            <a:off x="3726104" y="4480631"/>
            <a:ext cx="1782000" cy="6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685255"/>
            <a:ext cx="8458200" cy="1102519"/>
          </a:xfrm>
        </p:spPr>
        <p:txBody>
          <a:bodyPr>
            <a:noAutofit/>
          </a:bodyPr>
          <a:lstStyle/>
          <a:p>
            <a:r>
              <a:rPr lang="ru-RU" sz="2400" dirty="0"/>
              <a:t>СТМ библиотеки или Как увеличить прибыль библиотеки, работая на людей, которым она не нравится</a:t>
            </a:r>
            <a:endParaRPr lang="ru-RU" altLang="ru-RU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03798"/>
            <a:ext cx="8003232" cy="1584176"/>
          </a:xfrm>
        </p:spPr>
        <p:txBody>
          <a:bodyPr>
            <a:normAutofit fontScale="47500" lnSpcReduction="20000"/>
          </a:bodyPr>
          <a:lstStyle/>
          <a:p>
            <a:r>
              <a:rPr lang="ru-RU" sz="9000" b="1" dirty="0"/>
              <a:t>Игорь </a:t>
            </a:r>
            <a:r>
              <a:rPr lang="ru-RU" sz="7600" b="1" dirty="0"/>
              <a:t>Новиков</a:t>
            </a:r>
            <a:br>
              <a:rPr lang="ru-RU" sz="9000" dirty="0"/>
            </a:br>
            <a:endParaRPr lang="ru-RU" sz="4900" dirty="0"/>
          </a:p>
          <a:p>
            <a:br>
              <a:rPr lang="ru-RU" sz="3400" dirty="0"/>
            </a:br>
            <a:r>
              <a:rPr lang="ru-RU" sz="3400" dirty="0"/>
              <a:t>Руководитель направления маркетинг и </a:t>
            </a:r>
            <a:r>
              <a:rPr lang="en-US" sz="3400" dirty="0"/>
              <a:t>PR</a:t>
            </a:r>
            <a:r>
              <a:rPr lang="ru-RU" sz="3400" dirty="0"/>
              <a:t> ГБУК г. Москвы "ЦБС ЗАО"</a:t>
            </a:r>
          </a:p>
          <a:p>
            <a:r>
              <a:rPr lang="ru-RU" sz="3400" b="1" dirty="0"/>
              <a:t>Член Гильдии Маркетологов России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Распространение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3598"/>
            <a:ext cx="4474840" cy="3024336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en-US" sz="2800" dirty="0"/>
              <a:t>B2C</a:t>
            </a:r>
          </a:p>
          <a:p>
            <a:r>
              <a:rPr lang="ru-RU" sz="2400" dirty="0"/>
              <a:t>Комплект 5 штук – 60 руб.</a:t>
            </a:r>
          </a:p>
          <a:p>
            <a:r>
              <a:rPr lang="ru-RU" sz="2400" dirty="0"/>
              <a:t>Одиночная – 15 руб.</a:t>
            </a:r>
          </a:p>
          <a:p>
            <a:r>
              <a:rPr lang="ru-RU" sz="2400" dirty="0"/>
              <a:t>Включение 6.37 </a:t>
            </a:r>
            <a:r>
              <a:rPr lang="ru-RU" sz="2400" dirty="0" err="1"/>
              <a:t>руб</a:t>
            </a:r>
            <a:endParaRPr lang="ru-RU" sz="2400" dirty="0"/>
          </a:p>
          <a:p>
            <a:pPr marL="109728" indent="0">
              <a:buNone/>
            </a:pPr>
            <a:r>
              <a:rPr lang="en-US" sz="2800" dirty="0"/>
              <a:t>B2B</a:t>
            </a:r>
          </a:p>
          <a:p>
            <a:r>
              <a:rPr lang="en-US" sz="2400" dirty="0"/>
              <a:t>BOX </a:t>
            </a:r>
            <a:r>
              <a:rPr lang="ru-RU" sz="2400" dirty="0"/>
              <a:t>от 1</a:t>
            </a:r>
            <a:r>
              <a:rPr lang="en-US" sz="2400" dirty="0"/>
              <a:t> </a:t>
            </a:r>
            <a:r>
              <a:rPr lang="ru-RU" sz="2400" dirty="0"/>
              <a:t>000 штук – 6.24 </a:t>
            </a:r>
            <a:r>
              <a:rPr lang="ru-RU" sz="2400" dirty="0" err="1"/>
              <a:t>руб</a:t>
            </a:r>
            <a:endParaRPr lang="en-US" sz="2400" dirty="0"/>
          </a:p>
          <a:p>
            <a:r>
              <a:rPr lang="en-US" sz="2400" dirty="0"/>
              <a:t>OEM</a:t>
            </a:r>
            <a:r>
              <a:rPr lang="ru-RU" sz="2400" dirty="0"/>
              <a:t> от 5 000 штук – </a:t>
            </a:r>
            <a:r>
              <a:rPr lang="en-US" sz="2400" dirty="0"/>
              <a:t>8.03 </a:t>
            </a:r>
            <a:r>
              <a:rPr lang="ru-RU" sz="2400" dirty="0"/>
              <a:t>руб.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8919"/>
            <a:ext cx="4211960" cy="4211960"/>
          </a:xfrm>
        </p:spPr>
      </p:pic>
    </p:spTree>
    <p:extLst>
      <p:ext uri="{BB962C8B-B14F-4D97-AF65-F5344CB8AC3E}">
        <p14:creationId xmlns:p14="http://schemas.microsoft.com/office/powerpoint/2010/main" val="2575170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1203598"/>
            <a:ext cx="8352928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Игорь Андреевич Новиков</a:t>
            </a:r>
            <a:br>
              <a:rPr lang="ru-RU" dirty="0">
                <a:latin typeface="+mj-lt"/>
              </a:rPr>
            </a:br>
            <a:br>
              <a:rPr lang="ru-RU" sz="1600" dirty="0">
                <a:latin typeface="+mj-lt"/>
              </a:rPr>
            </a:br>
            <a:r>
              <a:rPr lang="ru-RU" sz="1700" dirty="0">
                <a:latin typeface="+mj-lt"/>
              </a:rPr>
              <a:t>Руководитель направления Маркетинг и </a:t>
            </a:r>
            <a:r>
              <a:rPr lang="en-US" sz="1700">
                <a:latin typeface="+mj-lt"/>
              </a:rPr>
              <a:t>PR</a:t>
            </a:r>
            <a:r>
              <a:rPr lang="ru-RU" sz="1700" dirty="0">
                <a:latin typeface="+mj-lt"/>
              </a:rPr>
              <a:t> ГБУК г. Москвы "ЦБС ЗАО“</a:t>
            </a:r>
            <a:endParaRPr lang="en-US" sz="1700" dirty="0">
              <a:latin typeface="+mj-lt"/>
            </a:endParaRPr>
          </a:p>
          <a:p>
            <a:pPr marL="0" indent="0">
              <a:buNone/>
            </a:pPr>
            <a:endParaRPr lang="en-US" sz="400" dirty="0">
              <a:latin typeface="+mj-lt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Член Гильдии Маркетологов России</a:t>
            </a:r>
          </a:p>
          <a:p>
            <a:pPr marL="0" indent="0">
              <a:buNone/>
            </a:pP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3219822"/>
            <a:ext cx="8424936" cy="10772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тел.             +7 495 415 9500     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тел.моб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    +7 916 237 4819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e-mail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        pr@bibliozao.ru</a:t>
            </a:r>
          </a:p>
          <a:p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www.bibliozao.ru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https://www.facebook.com/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bibliotekizao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https://vk.com/ahmatovka</a:t>
            </a:r>
          </a:p>
        </p:txBody>
      </p:sp>
    </p:spTree>
    <p:extLst>
      <p:ext uri="{BB962C8B-B14F-4D97-AF65-F5344CB8AC3E}">
        <p14:creationId xmlns:p14="http://schemas.microsoft.com/office/powerpoint/2010/main" val="356186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Жалоба это хорошо!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sz="19900" dirty="0">
                <a:solidFill>
                  <a:schemeClr val="bg2">
                    <a:lumMod val="25000"/>
                  </a:schemeClr>
                </a:solidFill>
              </a:rPr>
              <a:t>7%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67239"/>
            <a:ext cx="4038600" cy="2496359"/>
          </a:xfrm>
        </p:spPr>
      </p:pic>
    </p:spTree>
    <p:extLst>
      <p:ext uri="{BB962C8B-B14F-4D97-AF65-F5344CB8AC3E}">
        <p14:creationId xmlns:p14="http://schemas.microsoft.com/office/powerpoint/2010/main" val="186554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важно!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81219"/>
            <a:ext cx="3360208" cy="3024188"/>
          </a:xfrm>
        </p:spPr>
      </p:pic>
      <p:pic>
        <p:nvPicPr>
          <p:cNvPr id="6" name="Picture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49" y="1453356"/>
            <a:ext cx="4438651" cy="27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2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339502"/>
            <a:ext cx="7272808" cy="40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Деньги и забота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95" y="1203325"/>
            <a:ext cx="1826609" cy="30241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7" y="1203325"/>
            <a:ext cx="2837066" cy="3024188"/>
          </a:xfrm>
        </p:spPr>
      </p:pic>
    </p:spTree>
    <p:extLst>
      <p:ext uri="{BB962C8B-B14F-4D97-AF65-F5344CB8AC3E}">
        <p14:creationId xmlns:p14="http://schemas.microsoft.com/office/powerpoint/2010/main" val="10455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203325"/>
            <a:ext cx="4032250" cy="302418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Книги б/у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Могу испортить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Книги пыльные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Руки после еды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Дети после пола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Книги не мои</a:t>
            </a:r>
          </a:p>
        </p:txBody>
      </p:sp>
    </p:spTree>
    <p:extLst>
      <p:ext uri="{BB962C8B-B14F-4D97-AF65-F5344CB8AC3E}">
        <p14:creationId xmlns:p14="http://schemas.microsoft.com/office/powerpoint/2010/main" val="119328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Чистая история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203325"/>
            <a:ext cx="3552544" cy="316862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dirty="0"/>
              <a:t>Собственная торговая марка (СТМ), </a:t>
            </a:r>
            <a:r>
              <a:rPr lang="en-US" dirty="0"/>
              <a:t>private label</a:t>
            </a:r>
            <a:r>
              <a:rPr lang="ru-RU" dirty="0"/>
              <a:t>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Контроль над производством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Качество товара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Ценообразование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/>
              <a:t>Распределение</a:t>
            </a:r>
          </a:p>
        </p:txBody>
      </p:sp>
    </p:spTree>
    <p:extLst>
      <p:ext uri="{BB962C8B-B14F-4D97-AF65-F5344CB8AC3E}">
        <p14:creationId xmlns:p14="http://schemas.microsoft.com/office/powerpoint/2010/main" val="2571251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Салфетка библиотечная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325"/>
            <a:ext cx="1653378" cy="302418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02" y="270951"/>
            <a:ext cx="2435798" cy="3956562"/>
          </a:xfrm>
        </p:spPr>
      </p:pic>
      <p:sp>
        <p:nvSpPr>
          <p:cNvPr id="7" name="TextBox 6"/>
          <p:cNvSpPr txBox="1"/>
          <p:nvPr/>
        </p:nvSpPr>
        <p:spPr>
          <a:xfrm>
            <a:off x="2483768" y="1203325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Материал: </a:t>
            </a:r>
            <a:r>
              <a:rPr lang="ru-RU" dirty="0" err="1"/>
              <a:t>Буфлен</a:t>
            </a:r>
            <a:r>
              <a:rPr lang="ru-RU" dirty="0"/>
              <a:t> </a:t>
            </a:r>
            <a:r>
              <a:rPr lang="en-US" dirty="0" err="1"/>
              <a:t>Walki</a:t>
            </a:r>
            <a:endParaRPr lang="en-US" dirty="0"/>
          </a:p>
          <a:p>
            <a:r>
              <a:rPr lang="ru-RU" dirty="0"/>
              <a:t>Размер: 240х69.85мм</a:t>
            </a:r>
          </a:p>
          <a:p>
            <a:r>
              <a:rPr lang="ru-RU" dirty="0"/>
              <a:t>Цветность: </a:t>
            </a:r>
            <a:r>
              <a:rPr lang="en-US" dirty="0"/>
              <a:t>P 483 C</a:t>
            </a:r>
            <a:endParaRPr lang="ru-RU" dirty="0"/>
          </a:p>
          <a:p>
            <a:r>
              <a:rPr lang="ru-RU" dirty="0"/>
              <a:t>Запах: </a:t>
            </a:r>
            <a:r>
              <a:rPr lang="en-US" dirty="0" err="1"/>
              <a:t>Citronel</a:t>
            </a:r>
            <a:r>
              <a:rPr lang="en-US" dirty="0"/>
              <a:t> 634-LN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17" y="2427734"/>
            <a:ext cx="1842827" cy="18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9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УТП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Безопасна для обработки рук и лица с 3 лет</a:t>
            </a:r>
          </a:p>
          <a:p>
            <a:r>
              <a:rPr lang="ru-RU" dirty="0"/>
              <a:t>Не разрушает обложки книг возрастом до 99 лет</a:t>
            </a:r>
          </a:p>
          <a:p>
            <a:r>
              <a:rPr lang="ru-RU" dirty="0"/>
              <a:t>Эффективно очищает, не оставляя следов и разводов на печатных изданиях</a:t>
            </a:r>
          </a:p>
          <a:p>
            <a:r>
              <a:rPr lang="ru-RU" dirty="0"/>
              <a:t>Одноразовая упаковка-саше позволяет сохранить все уникальные свойства продукта длительное время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ru-RU" dirty="0"/>
              <a:t>Очищающие влажные салфетки «ЧИСТАЯ ИСТОРИЯ» разработаны специально для применения читателями. Салфетки предназначены для уходом за руками и лицом. Так же могут применяться для деликатного ухода за книгами и журналами, не оказывая негативного воздействия на большинство материалов из которых изготавливаются печатные издания.</a:t>
            </a:r>
          </a:p>
        </p:txBody>
      </p:sp>
    </p:spTree>
    <p:extLst>
      <p:ext uri="{BB962C8B-B14F-4D97-AF65-F5344CB8AC3E}">
        <p14:creationId xmlns:p14="http://schemas.microsoft.com/office/powerpoint/2010/main" val="1846483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5746</TotalTime>
  <Words>195</Words>
  <Application>Microsoft Office PowerPoint</Application>
  <PresentationFormat>Экран (16:9)</PresentationFormat>
  <Paragraphs>50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Century Gothic</vt:lpstr>
      <vt:lpstr>Georgia</vt:lpstr>
      <vt:lpstr>Palatino Linotype</vt:lpstr>
      <vt:lpstr>Wingdings</vt:lpstr>
      <vt:lpstr>Wingdings 2</vt:lpstr>
      <vt:lpstr>Городская</vt:lpstr>
      <vt:lpstr>СТМ библиотеки или Как увеличить прибыль библиотеки, работая на людей, которым она не нравится</vt:lpstr>
      <vt:lpstr>Жалоба это хорошо!</vt:lpstr>
      <vt:lpstr>Это важно!</vt:lpstr>
      <vt:lpstr>Презентация PowerPoint</vt:lpstr>
      <vt:lpstr>Деньги и забота</vt:lpstr>
      <vt:lpstr>Подготовка</vt:lpstr>
      <vt:lpstr>Чистая история</vt:lpstr>
      <vt:lpstr>Салфетка библиотечная</vt:lpstr>
      <vt:lpstr>УТП</vt:lpstr>
      <vt:lpstr>Распространение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sudak_template</dc:title>
  <dc:creator>Игорь А. Новиков</dc:creator>
  <cp:lastModifiedBy>Игорь Новиков</cp:lastModifiedBy>
  <cp:revision>148</cp:revision>
  <dcterms:created xsi:type="dcterms:W3CDTF">2015-04-06T11:06:48Z</dcterms:created>
  <dcterms:modified xsi:type="dcterms:W3CDTF">2016-06-08T11:31:45Z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TC011594411049</vt:lpwstr>
  </property>
</Properties>
</file>